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73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7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FCE7A64-60BE-E541-B8EC-1D27B0BA1FBD}" type="datetimeFigureOut">
              <a:rPr lang="he-IL" smtClean="0"/>
              <a:t>ט'.ניסן.תשפ"א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106B398-CECF-2845-87B8-3CE4096306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449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6B398-CECF-2845-87B8-3CE409630613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00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9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1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2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2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3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גרף על מסמך עם עט">
            <a:extLst>
              <a:ext uri="{FF2B5EF4-FFF2-40B4-BE49-F238E27FC236}">
                <a16:creationId xmlns:a16="http://schemas.microsoft.com/office/drawing/2014/main" id="{9BA07527-4028-4F28-AAB8-546BC17D0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5" r="95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A11CA21-7FF0-B842-92D7-255A79C72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DT analysis</a:t>
            </a:r>
            <a:endParaRPr lang="he-IL" sz="4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DCED39A-E791-A44F-9DB9-68D063C7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he-IL" sz="2000" dirty="0"/>
              <a:t>14.03.2021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37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E3F40665-2EB6-A942-96B4-672227E2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76" y="1026397"/>
            <a:ext cx="9076240" cy="566664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49279 / מרחק מהאתר (סף קליטה 92- )</a:t>
            </a:r>
            <a:endParaRPr lang="en-US" dirty="0"/>
          </a:p>
        </p:txBody>
      </p:sp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2615218" y="3548215"/>
            <a:ext cx="590437" cy="88345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2995363" y="3354450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10%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4168228" y="2205973"/>
            <a:ext cx="385554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06511" y="462470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783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8F0C57C-8D63-BA49-A130-862288F6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04" y="876791"/>
            <a:ext cx="9467254" cy="597139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44670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235907" y="3335073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93%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2460961" y="1953630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78367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117B093-1978-D94C-BCA9-A67BCEFD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6" y="879168"/>
            <a:ext cx="9537459" cy="597883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44670 / מרחק מהאתר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4375015" y="3152271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93%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4375015" y="2205973"/>
            <a:ext cx="364875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06511" y="462470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41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B58CF18-6191-114F-A0CD-46AF0177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15" y="971357"/>
            <a:ext cx="9327019" cy="580256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53029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3579840" y="3371944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53%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06511" y="462470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סיים 9">
            <a:extLst>
              <a:ext uri="{FF2B5EF4-FFF2-40B4-BE49-F238E27FC236}">
                <a16:creationId xmlns:a16="http://schemas.microsoft.com/office/drawing/2014/main" id="{BFBF116D-E341-BD45-B6A9-10C41CB12395}"/>
              </a:ext>
            </a:extLst>
          </p:cNvPr>
          <p:cNvSpPr/>
          <p:nvPr/>
        </p:nvSpPr>
        <p:spPr>
          <a:xfrm>
            <a:off x="2811518" y="3124349"/>
            <a:ext cx="1140372" cy="1519753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964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43C14A7-3780-AD4A-91B6-889ED8C4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23" y="1047103"/>
            <a:ext cx="9281733" cy="580108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53029 / מרחק מהאתר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573378" y="3249917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52%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6573378" y="1475560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בגבול הסף (קו ירוק)</a:t>
            </a:r>
          </a:p>
        </p:txBody>
      </p:sp>
      <p:sp>
        <p:nvSpPr>
          <p:cNvPr id="10" name="מסיים 9">
            <a:extLst>
              <a:ext uri="{FF2B5EF4-FFF2-40B4-BE49-F238E27FC236}">
                <a16:creationId xmlns:a16="http://schemas.microsoft.com/office/drawing/2014/main" id="{B7F1B1E9-4541-D14B-A04E-F432E8243531}"/>
              </a:ext>
            </a:extLst>
          </p:cNvPr>
          <p:cNvSpPr/>
          <p:nvPr/>
        </p:nvSpPr>
        <p:spPr>
          <a:xfrm>
            <a:off x="2243959" y="3097592"/>
            <a:ext cx="2684318" cy="1653084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157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892EB56-87A1-3D4F-9A3C-6927AEEB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16" y="1169030"/>
            <a:ext cx="8837482" cy="557537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43067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5072146" y="3371943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98%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27530" y="4695778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83C7A9D-80B5-6249-AC7A-4C9220B65AB2}"/>
              </a:ext>
            </a:extLst>
          </p:cNvPr>
          <p:cNvSpPr/>
          <p:nvPr/>
        </p:nvSpPr>
        <p:spPr>
          <a:xfrm>
            <a:off x="4023794" y="2063482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9CE1165-C75F-A844-AD00-81E54CD38FE5}"/>
              </a:ext>
            </a:extLst>
          </p:cNvPr>
          <p:cNvSpPr txBox="1"/>
          <p:nvPr/>
        </p:nvSpPr>
        <p:spPr>
          <a:xfrm>
            <a:off x="315205" y="4274771"/>
            <a:ext cx="16209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נסעו קרוב לגבול</a:t>
            </a:r>
          </a:p>
        </p:txBody>
      </p:sp>
    </p:spTree>
    <p:extLst>
      <p:ext uri="{BB962C8B-B14F-4D97-AF65-F5344CB8AC3E}">
        <p14:creationId xmlns:p14="http://schemas.microsoft.com/office/powerpoint/2010/main" val="412612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74A6A3F-F682-A248-A094-F02AE097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52" y="1168195"/>
            <a:ext cx="8997474" cy="5558898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43067 / מרחק מהאתר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573378" y="3186857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98%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4023794" y="2063482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319861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32FA5A7-425D-8041-9F94-6E938BB5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24" y="1136840"/>
            <a:ext cx="9088248" cy="565097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43059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3684780" y="3374019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75%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27530" y="4695778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83C7A9D-80B5-6249-AC7A-4C9220B65AB2}"/>
              </a:ext>
            </a:extLst>
          </p:cNvPr>
          <p:cNvSpPr/>
          <p:nvPr/>
        </p:nvSpPr>
        <p:spPr>
          <a:xfrm>
            <a:off x="6350812" y="1748911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43845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5E10AB6-A9C9-C148-AD89-2776C0A8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00" y="975942"/>
            <a:ext cx="9515766" cy="5861038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43059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75%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4414289" y="1603170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186037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6120F8E-100C-8149-85CA-B8F043AEA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42" y="1136840"/>
            <a:ext cx="9088247" cy="560695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56059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2497111" y="3299772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 בחלק הקרוב יותר לגבול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62%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27530" y="4695778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83C7A9D-80B5-6249-AC7A-4C9220B65AB2}"/>
              </a:ext>
            </a:extLst>
          </p:cNvPr>
          <p:cNvSpPr/>
          <p:nvPr/>
        </p:nvSpPr>
        <p:spPr>
          <a:xfrm>
            <a:off x="5978941" y="1616319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225859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11E14F-D53F-EB42-9795-1C88757F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r="4803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8FAF430-AC2A-8E44-87EA-594A8137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2800" dirty="0"/>
              <a:t>ציר נסיעה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23">
            <a:extLst>
              <a:ext uri="{FF2B5EF4-FFF2-40B4-BE49-F238E27FC236}">
                <a16:creationId xmlns:a16="http://schemas.microsoft.com/office/drawing/2014/main" id="{AE7698CC-BDFE-47F3-B996-3A3DB198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/>
          </a:bodyPr>
          <a:lstStyle/>
          <a:p>
            <a:r>
              <a:rPr lang="en-US" sz="1700" dirty="0"/>
              <a:t>Done on 14.03.2021</a:t>
            </a:r>
          </a:p>
          <a:p>
            <a:r>
              <a:rPr lang="en-US" sz="1700" dirty="0"/>
              <a:t>The axis of travel was attached to a fence for the most part.</a:t>
            </a:r>
          </a:p>
          <a:p>
            <a:r>
              <a:rPr lang="en-US" sz="1700" dirty="0"/>
              <a:t>In the northern part there is a red-painted , Far from the border (7-5 km), the service provider along the line is site 41526.</a:t>
            </a:r>
          </a:p>
          <a:p>
            <a:r>
              <a:rPr lang="en-US" sz="1700" dirty="0"/>
              <a:t>In Petah Tikvah, site 42718 was absorbed.</a:t>
            </a:r>
            <a:endParaRPr lang="he-IL" sz="1700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8946FC55-436D-524E-B906-70B9989203B5}"/>
              </a:ext>
            </a:extLst>
          </p:cNvPr>
          <p:cNvCxnSpPr/>
          <p:nvPr/>
        </p:nvCxnSpPr>
        <p:spPr>
          <a:xfrm>
            <a:off x="10174014" y="893379"/>
            <a:ext cx="0" cy="63062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16FE927-4656-C44F-A727-88F3394D8673}"/>
              </a:ext>
            </a:extLst>
          </p:cNvPr>
          <p:cNvSpPr txBox="1"/>
          <p:nvPr/>
        </p:nvSpPr>
        <p:spPr>
          <a:xfrm>
            <a:off x="10310649" y="1013513"/>
            <a:ext cx="1008609" cy="369332"/>
          </a:xfrm>
          <a:custGeom>
            <a:avLst/>
            <a:gdLst>
              <a:gd name="connsiteX0" fmla="*/ 0 w 1008609"/>
              <a:gd name="connsiteY0" fmla="*/ 0 h 369332"/>
              <a:gd name="connsiteX1" fmla="*/ 1008609 w 1008609"/>
              <a:gd name="connsiteY1" fmla="*/ 0 h 369332"/>
              <a:gd name="connsiteX2" fmla="*/ 1008609 w 1008609"/>
              <a:gd name="connsiteY2" fmla="*/ 369332 h 369332"/>
              <a:gd name="connsiteX3" fmla="*/ 0 w 1008609"/>
              <a:gd name="connsiteY3" fmla="*/ 369332 h 369332"/>
              <a:gd name="connsiteX4" fmla="*/ 0 w 1008609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609" h="369332" extrusionOk="0">
                <a:moveTo>
                  <a:pt x="0" y="0"/>
                </a:moveTo>
                <a:cubicBezTo>
                  <a:pt x="443330" y="48882"/>
                  <a:pt x="749033" y="-78075"/>
                  <a:pt x="1008609" y="0"/>
                </a:cubicBezTo>
                <a:cubicBezTo>
                  <a:pt x="985805" y="167616"/>
                  <a:pt x="1006549" y="247698"/>
                  <a:pt x="1008609" y="369332"/>
                </a:cubicBezTo>
                <a:cubicBezTo>
                  <a:pt x="745371" y="389553"/>
                  <a:pt x="126748" y="452286"/>
                  <a:pt x="0" y="369332"/>
                </a:cubicBezTo>
                <a:cubicBezTo>
                  <a:pt x="19812" y="326466"/>
                  <a:pt x="15727" y="936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rgbClr val="C00000"/>
                </a:solidFill>
              </a:rPr>
              <a:t>5 -7 ק״מ</a:t>
            </a: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00232868-3454-0B41-A72B-8E9536D9BCFA}"/>
              </a:ext>
            </a:extLst>
          </p:cNvPr>
          <p:cNvCxnSpPr>
            <a:cxnSpLocks/>
          </p:cNvCxnSpPr>
          <p:nvPr/>
        </p:nvCxnSpPr>
        <p:spPr>
          <a:xfrm>
            <a:off x="6683556" y="5925312"/>
            <a:ext cx="10086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FBE8B8A8-C6E1-9E46-81BC-73AB7A0AB6B3}"/>
              </a:ext>
            </a:extLst>
          </p:cNvPr>
          <p:cNvSpPr txBox="1"/>
          <p:nvPr/>
        </p:nvSpPr>
        <p:spPr>
          <a:xfrm>
            <a:off x="6683556" y="6084754"/>
            <a:ext cx="1008609" cy="369332"/>
          </a:xfrm>
          <a:custGeom>
            <a:avLst/>
            <a:gdLst>
              <a:gd name="connsiteX0" fmla="*/ 0 w 1008609"/>
              <a:gd name="connsiteY0" fmla="*/ 0 h 369332"/>
              <a:gd name="connsiteX1" fmla="*/ 1008609 w 1008609"/>
              <a:gd name="connsiteY1" fmla="*/ 0 h 369332"/>
              <a:gd name="connsiteX2" fmla="*/ 1008609 w 1008609"/>
              <a:gd name="connsiteY2" fmla="*/ 369332 h 369332"/>
              <a:gd name="connsiteX3" fmla="*/ 0 w 1008609"/>
              <a:gd name="connsiteY3" fmla="*/ 369332 h 369332"/>
              <a:gd name="connsiteX4" fmla="*/ 0 w 1008609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609" h="369332" extrusionOk="0">
                <a:moveTo>
                  <a:pt x="0" y="0"/>
                </a:moveTo>
                <a:cubicBezTo>
                  <a:pt x="443330" y="48882"/>
                  <a:pt x="749033" y="-78075"/>
                  <a:pt x="1008609" y="0"/>
                </a:cubicBezTo>
                <a:cubicBezTo>
                  <a:pt x="985805" y="167616"/>
                  <a:pt x="1006549" y="247698"/>
                  <a:pt x="1008609" y="369332"/>
                </a:cubicBezTo>
                <a:cubicBezTo>
                  <a:pt x="745371" y="389553"/>
                  <a:pt x="126748" y="452286"/>
                  <a:pt x="0" y="369332"/>
                </a:cubicBezTo>
                <a:cubicBezTo>
                  <a:pt x="19812" y="326466"/>
                  <a:pt x="15727" y="936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rgbClr val="C00000"/>
                </a:solidFill>
              </a:rPr>
              <a:t>9 -7 ק״מ</a:t>
            </a:r>
          </a:p>
        </p:txBody>
      </p:sp>
    </p:spTree>
    <p:extLst>
      <p:ext uri="{BB962C8B-B14F-4D97-AF65-F5344CB8AC3E}">
        <p14:creationId xmlns:p14="http://schemas.microsoft.com/office/powerpoint/2010/main" val="353008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C912A6C5-A98D-8144-A2AA-1C556BCD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13" y="954493"/>
            <a:ext cx="9298662" cy="588248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56059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62%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6068684" y="1319390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712EAA1-AD3E-8C45-8D18-8F0C44ADD5AA}"/>
              </a:ext>
            </a:extLst>
          </p:cNvPr>
          <p:cNvSpPr txBox="1"/>
          <p:nvPr/>
        </p:nvSpPr>
        <p:spPr>
          <a:xfrm>
            <a:off x="5510949" y="3182187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292264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7D73240-1817-E144-BB59-647EB32C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67" y="1084716"/>
            <a:ext cx="9240549" cy="577328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56076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908675" y="3229490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 בחלק הקרוב יותר לגבול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95%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209748" y="475345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83C7A9D-80B5-6249-AC7A-4C9220B65AB2}"/>
              </a:ext>
            </a:extLst>
          </p:cNvPr>
          <p:cNvSpPr/>
          <p:nvPr/>
        </p:nvSpPr>
        <p:spPr>
          <a:xfrm>
            <a:off x="5978941" y="1616319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117197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31F084D-C72D-B04E-AB9F-80562916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85" y="890065"/>
            <a:ext cx="9502008" cy="591538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56076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95%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6028454" y="1408936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712EAA1-AD3E-8C45-8D18-8F0C44ADD5AA}"/>
              </a:ext>
            </a:extLst>
          </p:cNvPr>
          <p:cNvSpPr txBox="1"/>
          <p:nvPr/>
        </p:nvSpPr>
        <p:spPr>
          <a:xfrm>
            <a:off x="6667087" y="3182187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134642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0006A76-A348-EF44-9865-9693FCCF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16" y="1009784"/>
            <a:ext cx="9375448" cy="5848216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42617 / מרחק מהגבול (סף קליטה 92- )</a:t>
            </a:r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16% דגימות מעל הסף מסך הדגימות על האתר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209748" y="475345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83C7A9D-80B5-6249-AC7A-4C9220B65AB2}"/>
              </a:ext>
            </a:extLst>
          </p:cNvPr>
          <p:cNvSpPr/>
          <p:nvPr/>
        </p:nvSpPr>
        <p:spPr>
          <a:xfrm>
            <a:off x="2447679" y="1189390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210283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235B3C9-0272-9A44-A761-BB55B0C0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09" y="852466"/>
            <a:ext cx="9502007" cy="599058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42617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16%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1919124" y="1189390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3761416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56128 / מרחק מהגבול (סף קליטה 92- )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AA677F9-C59B-F047-9364-81F72DDB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13" y="1189390"/>
            <a:ext cx="8524973" cy="5411106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EDBEB44A-538F-7E46-A920-8A557DFCF2ED}"/>
              </a:ext>
            </a:extLst>
          </p:cNvPr>
          <p:cNvSpPr/>
          <p:nvPr/>
        </p:nvSpPr>
        <p:spPr>
          <a:xfrm>
            <a:off x="2620548" y="1538144"/>
            <a:ext cx="8218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נאספו 303 דגימות על האתר במרחק של 2 ק״מ מהגבול , כלל הדגימות מעל הסף שהוגדר .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B454B17-B492-E84F-9EFF-D41EB816530D}"/>
              </a:ext>
            </a:extLst>
          </p:cNvPr>
          <p:cNvSpPr txBox="1"/>
          <p:nvPr/>
        </p:nvSpPr>
        <p:spPr>
          <a:xfrm>
            <a:off x="3442489" y="6415830"/>
            <a:ext cx="874951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**הערה – המרחק מהאתר קטן יותר מהגבול מהסיבה כי ציור הגבול נעשה באופן ידני וישנם סטיות</a:t>
            </a:r>
          </a:p>
        </p:txBody>
      </p:sp>
    </p:spTree>
    <p:extLst>
      <p:ext uri="{BB962C8B-B14F-4D97-AF65-F5344CB8AC3E}">
        <p14:creationId xmlns:p14="http://schemas.microsoft.com/office/powerpoint/2010/main" val="264614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86F4F39-AA70-F041-AFF7-A576320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158" y="980563"/>
            <a:ext cx="9048308" cy="5734386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56128 / מרחק מהאתר (סף קליטה 92- )</a:t>
            </a:r>
            <a:endParaRPr lang="en-US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2670242" y="1538144"/>
            <a:ext cx="816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נאספו 303 דגימות על האתר במרחק של 1 ק״מ מהאתר , כלל הדגימות מעל הסף שהוגדר .</a:t>
            </a:r>
          </a:p>
        </p:txBody>
      </p:sp>
    </p:spTree>
    <p:extLst>
      <p:ext uri="{BB962C8B-B14F-4D97-AF65-F5344CB8AC3E}">
        <p14:creationId xmlns:p14="http://schemas.microsoft.com/office/powerpoint/2010/main" val="88761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E3C523F-A7C9-0042-88C1-C54E5B05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17" y="1017342"/>
            <a:ext cx="9007705" cy="558315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56038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50%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3583974" y="1483195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408278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FF5A715-22E6-AD4F-BEE7-8739FA41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41" y="980563"/>
            <a:ext cx="9155578" cy="577644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56038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50% דגימות מעל הסף מסך הדגימות על האתר</a:t>
            </a:r>
          </a:p>
        </p:txBody>
      </p:sp>
    </p:spTree>
    <p:extLst>
      <p:ext uri="{BB962C8B-B14F-4D97-AF65-F5344CB8AC3E}">
        <p14:creationId xmlns:p14="http://schemas.microsoft.com/office/powerpoint/2010/main" val="245869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B1D6858-4464-E047-9701-2B3569C2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7" y="1108947"/>
            <a:ext cx="8826920" cy="557199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43567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29%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5877471" y="2363559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322859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5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41526 / מרחק מהגבול (סף קליטה 92- )</a:t>
            </a:r>
            <a:endParaRPr lang="en-US" dirty="0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3CB7B383-C06E-EF4E-A9AF-F738190E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7" r="2" b="2"/>
          <a:stretch/>
        </p:blipFill>
        <p:spPr>
          <a:xfrm>
            <a:off x="1406100" y="942712"/>
            <a:ext cx="9607296" cy="5905474"/>
          </a:xfrm>
          <a:prstGeom prst="rect">
            <a:avLst/>
          </a:prstGeom>
        </p:spPr>
      </p:pic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1406100" y="3815255"/>
            <a:ext cx="4921128" cy="79878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1730969" y="3136612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הקצר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34%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1872382" y="1963372"/>
            <a:ext cx="364555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45" name="מסיים 44">
            <a:extLst>
              <a:ext uri="{FF2B5EF4-FFF2-40B4-BE49-F238E27FC236}">
                <a16:creationId xmlns:a16="http://schemas.microsoft.com/office/drawing/2014/main" id="{79B4A6FE-8784-9540-8640-38CC53713EA2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40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F7D2E02-8447-D246-B696-940DC226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37" y="1004961"/>
            <a:ext cx="9081313" cy="5664582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43567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29% דגימות מעל הסף מסך הדגימות על האתר</a:t>
            </a:r>
          </a:p>
        </p:txBody>
      </p:sp>
    </p:spTree>
    <p:extLst>
      <p:ext uri="{BB962C8B-B14F-4D97-AF65-F5344CB8AC3E}">
        <p14:creationId xmlns:p14="http://schemas.microsoft.com/office/powerpoint/2010/main" val="69860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CEE5B31-8F85-6049-9F10-BC6A1B1E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85" y="948389"/>
            <a:ext cx="9235166" cy="57099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14108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85%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3197333" y="2315301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4B808A5-7290-1F4F-B68D-FCD57A358087}"/>
              </a:ext>
            </a:extLst>
          </p:cNvPr>
          <p:cNvSpPr txBox="1"/>
          <p:nvPr/>
        </p:nvSpPr>
        <p:spPr>
          <a:xfrm>
            <a:off x="3366839" y="3092849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102758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69AA0FF-8DCA-8444-BFBF-FFD39662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61" y="973432"/>
            <a:ext cx="9135860" cy="5803282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14108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85% דגימות מעל הסף מסך הדגימות על האתר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3CBE801-3BF2-4B46-AD6A-C668EB853D21}"/>
              </a:ext>
            </a:extLst>
          </p:cNvPr>
          <p:cNvSpPr/>
          <p:nvPr/>
        </p:nvSpPr>
        <p:spPr>
          <a:xfrm>
            <a:off x="5730327" y="1783676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B534A94-5B52-F043-8BDB-39F7B40E5275}"/>
              </a:ext>
            </a:extLst>
          </p:cNvPr>
          <p:cNvSpPr txBox="1"/>
          <p:nvPr/>
        </p:nvSpPr>
        <p:spPr>
          <a:xfrm>
            <a:off x="6667087" y="3182187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2531750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DA28920-B287-0249-B1D4-BFF6DC55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8" y="791374"/>
            <a:ext cx="9564778" cy="590966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56129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96%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1841498" y="1189390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4B808A5-7290-1F4F-B68D-FCD57A358087}"/>
              </a:ext>
            </a:extLst>
          </p:cNvPr>
          <p:cNvSpPr txBox="1"/>
          <p:nvPr/>
        </p:nvSpPr>
        <p:spPr>
          <a:xfrm>
            <a:off x="3366839" y="3092849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2053191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BE11707-1234-8B44-AADD-9E6A043D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45" y="910370"/>
            <a:ext cx="9278225" cy="5884568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56129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96% דגימות מעל הסף מסך הדגימות על האתר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3CBE801-3BF2-4B46-AD6A-C668EB853D21}"/>
              </a:ext>
            </a:extLst>
          </p:cNvPr>
          <p:cNvSpPr/>
          <p:nvPr/>
        </p:nvSpPr>
        <p:spPr>
          <a:xfrm>
            <a:off x="6785197" y="1320994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B534A94-5B52-F043-8BDB-39F7B40E5275}"/>
              </a:ext>
            </a:extLst>
          </p:cNvPr>
          <p:cNvSpPr txBox="1"/>
          <p:nvPr/>
        </p:nvSpPr>
        <p:spPr>
          <a:xfrm>
            <a:off x="6667087" y="3182187"/>
            <a:ext cx="19408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</p:spTree>
    <p:extLst>
      <p:ext uri="{BB962C8B-B14F-4D97-AF65-F5344CB8AC3E}">
        <p14:creationId xmlns:p14="http://schemas.microsoft.com/office/powerpoint/2010/main" val="426032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34E4B79-615F-3842-9C18-43E22C88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33" y="707291"/>
            <a:ext cx="9860649" cy="608833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29228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8%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1957326" y="1189390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97131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88E05DC-EC75-5F4D-9926-38ADF88F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57" y="826288"/>
            <a:ext cx="9534242" cy="593964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29228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8% דגימות מעל הסף מסך הדגימות על האתר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3CBE801-3BF2-4B46-AD6A-C668EB853D21}"/>
              </a:ext>
            </a:extLst>
          </p:cNvPr>
          <p:cNvSpPr/>
          <p:nvPr/>
        </p:nvSpPr>
        <p:spPr>
          <a:xfrm>
            <a:off x="5778512" y="1351772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87315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9E83FC0-2A32-B245-B77D-F7B8D52D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5" y="787197"/>
            <a:ext cx="9509164" cy="60714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41958 / מרחק מהגבול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F54BD182-FE74-DF42-A0FF-DFDC992626CF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CF968-12F9-864B-BEA7-6BD452B8491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8% דגימות מעל הסף מסך הדגימות על האתר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829804-7E57-214B-9C0C-9A5BD1FF215D}"/>
              </a:ext>
            </a:extLst>
          </p:cNvPr>
          <p:cNvSpPr/>
          <p:nvPr/>
        </p:nvSpPr>
        <p:spPr>
          <a:xfrm>
            <a:off x="1957326" y="1147350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208553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9E13F2B-1F26-0349-A72A-93027A3D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4" y="826288"/>
            <a:ext cx="9534242" cy="604860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41958 / מרחק מהאתר (סף קליטה 92- )</a:t>
            </a:r>
            <a:endParaRPr lang="en-US" dirty="0"/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C8A683C7-D8E2-244D-9DEF-40323F998F00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7597C4D-A917-DF4E-9638-7759F2B8C783}"/>
              </a:ext>
            </a:extLst>
          </p:cNvPr>
          <p:cNvSpPr txBox="1"/>
          <p:nvPr/>
        </p:nvSpPr>
        <p:spPr>
          <a:xfrm>
            <a:off x="7884591" y="4602062"/>
            <a:ext cx="432842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0% דגימות מעל הסף מסך הדגימות על האתר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83CBE801-3BF2-4B46-AD6A-C668EB853D21}"/>
              </a:ext>
            </a:extLst>
          </p:cNvPr>
          <p:cNvSpPr/>
          <p:nvPr/>
        </p:nvSpPr>
        <p:spPr>
          <a:xfrm>
            <a:off x="2099892" y="2203110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מתחת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359899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טבלה 4">
            <a:extLst>
              <a:ext uri="{FF2B5EF4-FFF2-40B4-BE49-F238E27FC236}">
                <a16:creationId xmlns:a16="http://schemas.microsoft.com/office/drawing/2014/main" id="{D2CBDDE1-F513-E845-AA85-02BF5B03B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05013"/>
              </p:ext>
            </p:extLst>
          </p:nvPr>
        </p:nvGraphicFramePr>
        <p:xfrm>
          <a:off x="124896" y="771988"/>
          <a:ext cx="11909449" cy="5858977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762550">
                  <a:extLst>
                    <a:ext uri="{9D8B030D-6E8A-4147-A177-3AD203B41FA5}">
                      <a16:colId xmlns:a16="http://schemas.microsoft.com/office/drawing/2014/main" val="2678770340"/>
                    </a:ext>
                  </a:extLst>
                </a:gridCol>
                <a:gridCol w="4013617">
                  <a:extLst>
                    <a:ext uri="{9D8B030D-6E8A-4147-A177-3AD203B41FA5}">
                      <a16:colId xmlns:a16="http://schemas.microsoft.com/office/drawing/2014/main" val="1838573002"/>
                    </a:ext>
                  </a:extLst>
                </a:gridCol>
                <a:gridCol w="3566641">
                  <a:extLst>
                    <a:ext uri="{9D8B030D-6E8A-4147-A177-3AD203B41FA5}">
                      <a16:colId xmlns:a16="http://schemas.microsoft.com/office/drawing/2014/main" val="1100441210"/>
                    </a:ext>
                  </a:extLst>
                </a:gridCol>
                <a:gridCol w="3566641">
                  <a:extLst>
                    <a:ext uri="{9D8B030D-6E8A-4147-A177-3AD203B41FA5}">
                      <a16:colId xmlns:a16="http://schemas.microsoft.com/office/drawing/2014/main" val="2519785376"/>
                    </a:ext>
                  </a:extLst>
                </a:gridCol>
              </a:tblGrid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שם 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מהגבול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סיכום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698469581"/>
                  </a:ext>
                </a:extLst>
              </a:tr>
              <a:tr h="466971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41526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עד למרחק 12 ק״מ מהאתר נראתה חריגה מעל סף -92 , 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עד למרחק 8 ק״מ מהגבול נראתה חריגה מעל סף -92 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נאספו 54600 דגימות מתוכם 19000 הינם מעל הסף , נתון זה מהווה 34%. 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1545490567"/>
                  </a:ext>
                </a:extLst>
              </a:tr>
              <a:tr h="665167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41277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במרחק 22 ק״מ מהאתר נצפתה חריגה גדולה מעל סף הקליטה , מתוך 2000 דגימות במרחק זה , 1700 דגימות הינם מעל הסף.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7-9 ק״מ מהגבול נצפתה חריגה גדולה מעל סף הקליטה 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22 אלף דגימות מתוכם 4200 חורגות , נתון זה מהווה 19%.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2697891437"/>
                  </a:ext>
                </a:extLst>
              </a:tr>
              <a:tr h="665167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49279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12 ק״מ מהאתר נצפתה חריגה גדולה מעל סף הקליטה , מתוך 4500 דגימות במרחק זה , 3100 דגימות הינם מעל הסף. 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2.5-3.7 ק״מ מהגבול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40 אלף דגימות מתוכם 4200 חורגות , נתון זה מהווה 10%.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800069834"/>
                  </a:ext>
                </a:extLst>
              </a:tr>
              <a:tr h="428215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44670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29 אלף דגימות מתוכם 27 אלף מעל הסף , נתון זה מהווה 93%.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230673737"/>
                  </a:ext>
                </a:extLst>
              </a:tr>
              <a:tr h="868635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42718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22 ק״מ  והלאה מהאתר נצפתה חריגה גדולה מעל סף הקליטה , כלל הדגימות מעל מרחק זה הינם מעל הסף 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7 ק״מ מהגבול והלאה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מתוך 22 אלף דגימות , 5800 דגימות מעל הסף , נתון זה מהווה 26%.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646194379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53029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3 ק״מ מהאתר נצפתה חריגה גדולה מעל סף הקליטה , מתוך 6000 דגימות במרחק זה , 4000 דגימות הינם מעל הסף.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500 מטר מהגבול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 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9 אלף דגימות מתוכם 4700 חורגות , נתון זה מהווה 52%.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186604743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43067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rtl="1"/>
                      <a:endParaRPr lang="he-IL" sz="140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10700 אלף דגימות מתוכם 10600 אלף מעל הסף , נתון זה מהווה 98%.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1638707336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43059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3 ק״מ מהאתר נצפתה חריגה גדולה מעל סף הקליטה , מתוך 2600 דגימות במרחק זה , 2300 דגימות הינם מעל הסף. 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1-1.6 ק״מ מהגבול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5600 אלף דגימות מתוכם 4300 חורגות , נתון זה מהווה 75%.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2689154411"/>
                  </a:ext>
                </a:extLst>
              </a:tr>
            </a:tbl>
          </a:graphicData>
        </a:graphic>
      </p:graphicFrame>
      <p:sp>
        <p:nvSpPr>
          <p:cNvPr id="11" name="כותרת 10">
            <a:extLst>
              <a:ext uri="{FF2B5EF4-FFF2-40B4-BE49-F238E27FC236}">
                <a16:creationId xmlns:a16="http://schemas.microsoft.com/office/drawing/2014/main" id="{5EAD15A5-9733-A948-8897-1D7B8715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58"/>
            <a:ext cx="10168128" cy="77143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3600" dirty="0"/>
              <a:t>סיכום חלק 1</a:t>
            </a:r>
          </a:p>
        </p:txBody>
      </p:sp>
    </p:spTree>
    <p:extLst>
      <p:ext uri="{BB962C8B-B14F-4D97-AF65-F5344CB8AC3E}">
        <p14:creationId xmlns:p14="http://schemas.microsoft.com/office/powerpoint/2010/main" val="377547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5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41526 / מרחק מהאתר (סף קליטה 92- )</a:t>
            </a:r>
            <a:endParaRPr lang="en-US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B752DC2-3358-5D47-BE32-EB6CFF697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1629103" y="917572"/>
            <a:ext cx="9448786" cy="5940428"/>
          </a:xfrm>
          <a:prstGeom prst="rect">
            <a:avLst/>
          </a:prstGeom>
        </p:spPr>
      </p:pic>
      <p:sp>
        <p:nvSpPr>
          <p:cNvPr id="62" name="Rectangle 5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1416610" y="3909845"/>
            <a:ext cx="4921128" cy="79878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1730969" y="3178652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הקצר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34%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1893403" y="2133763"/>
            <a:ext cx="364555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9" name="מסיים 18">
            <a:extLst>
              <a:ext uri="{FF2B5EF4-FFF2-40B4-BE49-F238E27FC236}">
                <a16:creationId xmlns:a16="http://schemas.microsoft.com/office/drawing/2014/main" id="{454E4A63-9833-E646-98B8-E4F2C1FBF484}"/>
              </a:ext>
            </a:extLst>
          </p:cNvPr>
          <p:cNvSpPr/>
          <p:nvPr/>
        </p:nvSpPr>
        <p:spPr>
          <a:xfrm>
            <a:off x="1406100" y="1350742"/>
            <a:ext cx="4921128" cy="79878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סיים 19">
            <a:extLst>
              <a:ext uri="{FF2B5EF4-FFF2-40B4-BE49-F238E27FC236}">
                <a16:creationId xmlns:a16="http://schemas.microsoft.com/office/drawing/2014/main" id="{C086E37F-6942-2443-A96C-C562A3AE1A5A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5780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4">
            <a:extLst>
              <a:ext uri="{FF2B5EF4-FFF2-40B4-BE49-F238E27FC236}">
                <a16:creationId xmlns:a16="http://schemas.microsoft.com/office/drawing/2014/main" id="{D2CBDDE1-F513-E845-AA85-02BF5B03B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57520"/>
              </p:ext>
            </p:extLst>
          </p:nvPr>
        </p:nvGraphicFramePr>
        <p:xfrm>
          <a:off x="94593" y="1015996"/>
          <a:ext cx="12002813" cy="4612647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200692">
                  <a:extLst>
                    <a:ext uri="{9D8B030D-6E8A-4147-A177-3AD203B41FA5}">
                      <a16:colId xmlns:a16="http://schemas.microsoft.com/office/drawing/2014/main" val="2678770340"/>
                    </a:ext>
                  </a:extLst>
                </a:gridCol>
                <a:gridCol w="3645769">
                  <a:extLst>
                    <a:ext uri="{9D8B030D-6E8A-4147-A177-3AD203B41FA5}">
                      <a16:colId xmlns:a16="http://schemas.microsoft.com/office/drawing/2014/main" val="1838573002"/>
                    </a:ext>
                  </a:extLst>
                </a:gridCol>
                <a:gridCol w="3578176">
                  <a:extLst>
                    <a:ext uri="{9D8B030D-6E8A-4147-A177-3AD203B41FA5}">
                      <a16:colId xmlns:a16="http://schemas.microsoft.com/office/drawing/2014/main" val="1100441210"/>
                    </a:ext>
                  </a:extLst>
                </a:gridCol>
                <a:gridCol w="3578176">
                  <a:extLst>
                    <a:ext uri="{9D8B030D-6E8A-4147-A177-3AD203B41FA5}">
                      <a16:colId xmlns:a16="http://schemas.microsoft.com/office/drawing/2014/main" val="255990474"/>
                    </a:ext>
                  </a:extLst>
                </a:gridCol>
              </a:tblGrid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שם 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מהגבול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סיכום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698469581"/>
                  </a:ext>
                </a:extLst>
              </a:tr>
              <a:tr h="57653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56059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בין המרחקים 1ק״מ עד 5 ק״מ כלל הדגימות הינם מעל הסף.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900 מטר עד 1.6 ק״מ מהגבול נצפתה חריגה גדולה מעל סף הקליטה 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14 אלף דגימות , מתוכם 14 אלף מעל הסף , נתון זה מהווה 62%.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1545490567"/>
                  </a:ext>
                </a:extLst>
              </a:tr>
              <a:tr h="665167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/>
                        <a:t>56076</a:t>
                      </a: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נדגמו כ 4600 דגימות מתוכם 4400 אלף מעל הסף , נתון זה מהווה 95%.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2697891437"/>
                  </a:ext>
                </a:extLst>
              </a:tr>
              <a:tr h="665167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42617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נדגמו כ 19 אלף דגימות מתוכם 3 אלף מעל הסף , נתון זה מהווה 16%.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800069834"/>
                  </a:ext>
                </a:extLst>
              </a:tr>
              <a:tr h="428215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56128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כלל הדגימות הינם במרחק של 1 ק״מ מהאתר והינם מעל הסף.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230673737"/>
                  </a:ext>
                </a:extLst>
              </a:tr>
              <a:tr h="868635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56038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בין המרחקים 2 ק״מ עד 5 ק״מ ישנה חריגה גבוהה מעל הסף.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1 - 1.4 ק״מ מהגבול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9300 דגימות , מתוכם 4700 אלף מעל הסף , נתון זה מהווה 50%.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646194379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41958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2200 דגימות במרחקים 16-17 ק"מ ללא חריגות כלל 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1801924035"/>
                  </a:ext>
                </a:extLst>
              </a:tr>
            </a:tbl>
          </a:graphicData>
        </a:graphic>
      </p:graphicFrame>
      <p:sp>
        <p:nvSpPr>
          <p:cNvPr id="11" name="כותרת 10">
            <a:extLst>
              <a:ext uri="{FF2B5EF4-FFF2-40B4-BE49-F238E27FC236}">
                <a16:creationId xmlns:a16="http://schemas.microsoft.com/office/drawing/2014/main" id="{5EAD15A5-9733-A948-8897-1D7B8715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58"/>
            <a:ext cx="10168128" cy="77143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3600" dirty="0"/>
              <a:t>סיכום חלק 2</a:t>
            </a:r>
          </a:p>
        </p:txBody>
      </p:sp>
    </p:spTree>
    <p:extLst>
      <p:ext uri="{BB962C8B-B14F-4D97-AF65-F5344CB8AC3E}">
        <p14:creationId xmlns:p14="http://schemas.microsoft.com/office/powerpoint/2010/main" val="1843528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4">
            <a:extLst>
              <a:ext uri="{FF2B5EF4-FFF2-40B4-BE49-F238E27FC236}">
                <a16:creationId xmlns:a16="http://schemas.microsoft.com/office/drawing/2014/main" id="{D2CBDDE1-F513-E845-AA85-02BF5B03B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10155"/>
              </p:ext>
            </p:extLst>
          </p:nvPr>
        </p:nvGraphicFramePr>
        <p:xfrm>
          <a:off x="94593" y="1555225"/>
          <a:ext cx="12002813" cy="3161558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200692">
                  <a:extLst>
                    <a:ext uri="{9D8B030D-6E8A-4147-A177-3AD203B41FA5}">
                      <a16:colId xmlns:a16="http://schemas.microsoft.com/office/drawing/2014/main" val="2678770340"/>
                    </a:ext>
                  </a:extLst>
                </a:gridCol>
                <a:gridCol w="3645769">
                  <a:extLst>
                    <a:ext uri="{9D8B030D-6E8A-4147-A177-3AD203B41FA5}">
                      <a16:colId xmlns:a16="http://schemas.microsoft.com/office/drawing/2014/main" val="1838573002"/>
                    </a:ext>
                  </a:extLst>
                </a:gridCol>
                <a:gridCol w="3578176">
                  <a:extLst>
                    <a:ext uri="{9D8B030D-6E8A-4147-A177-3AD203B41FA5}">
                      <a16:colId xmlns:a16="http://schemas.microsoft.com/office/drawing/2014/main" val="1100441210"/>
                    </a:ext>
                  </a:extLst>
                </a:gridCol>
                <a:gridCol w="3578176">
                  <a:extLst>
                    <a:ext uri="{9D8B030D-6E8A-4147-A177-3AD203B41FA5}">
                      <a16:colId xmlns:a16="http://schemas.microsoft.com/office/drawing/2014/main" val="1902792334"/>
                    </a:ext>
                  </a:extLst>
                </a:gridCol>
              </a:tblGrid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שם 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מהאתר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ממצאי DT מרחק מהגבול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סיכום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698469581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43567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12 ק״מ מהאתר נצפתה חריגה גדולה מעל סף הקליטה , מתוך 1300 דגימות במרחק זה , 560  דגימות הינם מעל הסף.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במרחק 4.4 ק״מ מהגבול נצפתה חריגה גדולה מעל סף הקליטה .</a:t>
                      </a:r>
                    </a:p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 סך </a:t>
                      </a:r>
                      <a:r>
                        <a:rPr lang="he-IL" sz="1400" dirty="0" err="1"/>
                        <a:t>הכל</a:t>
                      </a:r>
                      <a:r>
                        <a:rPr lang="he-IL" sz="1400" dirty="0"/>
                        <a:t> נדגמו 1900 דגימות מתוכם 590 חורגות , נתון זה מהווה 29%.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3186604743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14108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3500 דגימות מתוכם 3000 מעל הסף , נתון זה מהווה 85%.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1638707336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56129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6700 דגימות מתוכם 6500 מעל הסף , נתון זה מהווה 96%.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2689154411"/>
                  </a:ext>
                </a:extLst>
              </a:tr>
              <a:tr h="616013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dirty="0"/>
                        <a:t>29228</a:t>
                      </a:r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יש לשים לב כי המרחק הינו 44 ק״מ.</a:t>
                      </a:r>
                    </a:p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he-IL" sz="1400" dirty="0"/>
                    </a:p>
                  </a:txBody>
                  <a:tcPr marL="57425" marR="57425" marT="28713" marB="28713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dirty="0"/>
                        <a:t>נדגמו כ 9900 דגימות מתוכם 890 מעל הסף , נתון זה מהווה 8%.</a:t>
                      </a:r>
                    </a:p>
                  </a:txBody>
                  <a:tcPr marL="57425" marR="57425" marT="28713" marB="28713"/>
                </a:tc>
                <a:extLst>
                  <a:ext uri="{0D108BD9-81ED-4DB2-BD59-A6C34878D82A}">
                    <a16:rowId xmlns:a16="http://schemas.microsoft.com/office/drawing/2014/main" val="671032665"/>
                  </a:ext>
                </a:extLst>
              </a:tr>
            </a:tbl>
          </a:graphicData>
        </a:graphic>
      </p:graphicFrame>
      <p:sp>
        <p:nvSpPr>
          <p:cNvPr id="11" name="כותרת 10">
            <a:extLst>
              <a:ext uri="{FF2B5EF4-FFF2-40B4-BE49-F238E27FC236}">
                <a16:creationId xmlns:a16="http://schemas.microsoft.com/office/drawing/2014/main" id="{5EAD15A5-9733-A948-8897-1D7B8715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58"/>
            <a:ext cx="10168128" cy="77143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3600" dirty="0"/>
              <a:t>סיכום חלק 3</a:t>
            </a:r>
          </a:p>
        </p:txBody>
      </p:sp>
    </p:spTree>
    <p:extLst>
      <p:ext uri="{BB962C8B-B14F-4D97-AF65-F5344CB8AC3E}">
        <p14:creationId xmlns:p14="http://schemas.microsoft.com/office/powerpoint/2010/main" val="272753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8BB49B6-5DD8-ED4B-BD74-AB21AA7A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66" y="974029"/>
            <a:ext cx="9233503" cy="582094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42718 / מרחק מהגבול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891951" y="3115019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26%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7812818" y="2202371"/>
            <a:ext cx="36539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06511" y="462470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16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6FB2B506-F316-FA4B-BA33-5AAF5231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03" y="888507"/>
            <a:ext cx="9467254" cy="595993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42718 / מרחק מהאתר (סף קליטה 92- )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6561727" y="3746731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26%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6178414" y="2212276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36426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3217FA5D-4DBF-8147-8E32-2019508B4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"/>
          <a:stretch/>
        </p:blipFill>
        <p:spPr>
          <a:xfrm>
            <a:off x="1702678" y="934885"/>
            <a:ext cx="9443664" cy="591330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41277 / מרחק מהגבול (סף קליטה 92- )</a:t>
            </a:r>
            <a:endParaRPr lang="en-US" dirty="0"/>
          </a:p>
        </p:txBody>
      </p:sp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5065985" y="3731163"/>
            <a:ext cx="2785244" cy="57733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3569330" y="3135878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19%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4125228" y="2089901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</p:spTree>
    <p:extLst>
      <p:ext uri="{BB962C8B-B14F-4D97-AF65-F5344CB8AC3E}">
        <p14:creationId xmlns:p14="http://schemas.microsoft.com/office/powerpoint/2010/main" val="268611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CD241BA-7CDA-E649-843D-FE015231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934113"/>
            <a:ext cx="9448786" cy="593044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41277 / מרחק מהאתר (סף קליטה 92- )</a:t>
            </a:r>
            <a:endParaRPr lang="en-US" dirty="0"/>
          </a:p>
        </p:txBody>
      </p:sp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4929353" y="3888936"/>
            <a:ext cx="1744718" cy="584775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3520881" y="3274946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812819" y="4644103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19% דגימות מעל הסף מסך הדגימות על האתר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9CBDA-A87E-DD49-9E26-EAC334EA6DD7}"/>
              </a:ext>
            </a:extLst>
          </p:cNvPr>
          <p:cNvSpPr txBox="1"/>
          <p:nvPr/>
        </p:nvSpPr>
        <p:spPr>
          <a:xfrm>
            <a:off x="3797733" y="2233448"/>
            <a:ext cx="364875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9" name="מסיים 18">
            <a:extLst>
              <a:ext uri="{FF2B5EF4-FFF2-40B4-BE49-F238E27FC236}">
                <a16:creationId xmlns:a16="http://schemas.microsoft.com/office/drawing/2014/main" id="{454E4A63-9833-E646-98B8-E4F2C1FBF484}"/>
              </a:ext>
            </a:extLst>
          </p:cNvPr>
          <p:cNvSpPr/>
          <p:nvPr/>
        </p:nvSpPr>
        <p:spPr>
          <a:xfrm>
            <a:off x="4434796" y="1358190"/>
            <a:ext cx="2733832" cy="79878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סיים 15">
            <a:extLst>
              <a:ext uri="{FF2B5EF4-FFF2-40B4-BE49-F238E27FC236}">
                <a16:creationId xmlns:a16="http://schemas.microsoft.com/office/drawing/2014/main" id="{CF65913A-6E61-3E4F-8409-1BAD01D74284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33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195D074-B774-274D-8EBE-C77F85E3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45" y="934885"/>
            <a:ext cx="9439658" cy="591330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0EF654-200C-CF41-8C5F-5FFC2A9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9814"/>
            <a:ext cx="10168128" cy="117957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he-IL" dirty="0"/>
              <a:t>ניתוח אתר 49279 / מרחק מהגבול (סף קליטה 92- )</a:t>
            </a:r>
            <a:endParaRPr lang="en-US" dirty="0"/>
          </a:p>
        </p:txBody>
      </p:sp>
      <p:sp>
        <p:nvSpPr>
          <p:cNvPr id="6" name="מסיים 5">
            <a:extLst>
              <a:ext uri="{FF2B5EF4-FFF2-40B4-BE49-F238E27FC236}">
                <a16:creationId xmlns:a16="http://schemas.microsoft.com/office/drawing/2014/main" id="{30A11BEE-3085-2640-B5E1-3DF3445E4FDC}"/>
              </a:ext>
            </a:extLst>
          </p:cNvPr>
          <p:cNvSpPr/>
          <p:nvPr/>
        </p:nvSpPr>
        <p:spPr>
          <a:xfrm>
            <a:off x="3505030" y="4067505"/>
            <a:ext cx="1760653" cy="359326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DD46458-FADB-004D-94B9-B27799E698B6}"/>
              </a:ext>
            </a:extLst>
          </p:cNvPr>
          <p:cNvSpPr txBox="1"/>
          <p:nvPr/>
        </p:nvSpPr>
        <p:spPr>
          <a:xfrm>
            <a:off x="1676614" y="3136612"/>
            <a:ext cx="42713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ניתן לראות בטווח יש שוויון בין סף שהוגדר לבין הנקודות שנאספו</a:t>
            </a:r>
          </a:p>
        </p:txBody>
      </p:sp>
      <p:sp>
        <p:nvSpPr>
          <p:cNvPr id="8" name="מסיים 7">
            <a:extLst>
              <a:ext uri="{FF2B5EF4-FFF2-40B4-BE49-F238E27FC236}">
                <a16:creationId xmlns:a16="http://schemas.microsoft.com/office/drawing/2014/main" id="{363743C7-BF02-7F49-8911-24120C6726BD}"/>
              </a:ext>
            </a:extLst>
          </p:cNvPr>
          <p:cNvSpPr/>
          <p:nvPr/>
        </p:nvSpPr>
        <p:spPr>
          <a:xfrm>
            <a:off x="6106511" y="4645724"/>
            <a:ext cx="1744718" cy="304650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5D952A4-92B4-AC4E-A158-39802C3DD10B}"/>
              </a:ext>
            </a:extLst>
          </p:cNvPr>
          <p:cNvSpPr txBox="1"/>
          <p:nvPr/>
        </p:nvSpPr>
        <p:spPr>
          <a:xfrm>
            <a:off x="7770778" y="4602062"/>
            <a:ext cx="44422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600" dirty="0"/>
              <a:t>נאספו 10% דגימות מעל הסף מסך הדגימות על האתר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34A2935-0023-4849-856F-068827E37C6D}"/>
              </a:ext>
            </a:extLst>
          </p:cNvPr>
          <p:cNvSpPr/>
          <p:nvPr/>
        </p:nvSpPr>
        <p:spPr>
          <a:xfrm>
            <a:off x="2065200" y="2177771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ממוצע הקליטה הינו מעל הסף (קו ירוק)</a:t>
            </a:r>
          </a:p>
        </p:txBody>
      </p:sp>
      <p:sp>
        <p:nvSpPr>
          <p:cNvPr id="11" name="מסיים 10">
            <a:extLst>
              <a:ext uri="{FF2B5EF4-FFF2-40B4-BE49-F238E27FC236}">
                <a16:creationId xmlns:a16="http://schemas.microsoft.com/office/drawing/2014/main" id="{179267E2-FF05-3843-BB39-9EC58D41DF40}"/>
              </a:ext>
            </a:extLst>
          </p:cNvPr>
          <p:cNvSpPr/>
          <p:nvPr/>
        </p:nvSpPr>
        <p:spPr>
          <a:xfrm>
            <a:off x="3310759" y="1461179"/>
            <a:ext cx="1292772" cy="369332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11797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2066</Words>
  <Application>Microsoft Macintosh PowerPoint</Application>
  <PresentationFormat>מסך רחב</PresentationFormat>
  <Paragraphs>208</Paragraphs>
  <Slides>41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5" baseType="lpstr">
      <vt:lpstr>Arial</vt:lpstr>
      <vt:lpstr>Calibri</vt:lpstr>
      <vt:lpstr>Neue Haas Grotesk Text Pro</vt:lpstr>
      <vt:lpstr>AccentBoxVTI</vt:lpstr>
      <vt:lpstr>DT analysis</vt:lpstr>
      <vt:lpstr>ציר נסיעה</vt:lpstr>
      <vt:lpstr>ניתוח אתר 41526 / מרחק מהגבול (סף קליטה 92- )</vt:lpstr>
      <vt:lpstr>ניתוח אתר 41526 / מרחק מהאתר (סף קליטה 92- )</vt:lpstr>
      <vt:lpstr>ניתוח אתר 42718 / מרחק מהגבול (סף קליטה 92- )</vt:lpstr>
      <vt:lpstr>ניתוח אתר 42718 / מרחק מהאתר (סף קליטה 92- )</vt:lpstr>
      <vt:lpstr>ניתוח אתר 41277 / מרחק מהגבול (סף קליטה 92- )</vt:lpstr>
      <vt:lpstr>ניתוח אתר 41277 / מרחק מהאתר (סף קליטה 92- )</vt:lpstr>
      <vt:lpstr>ניתוח אתר 49279 / מרחק מהגבול (סף קליטה 92- )</vt:lpstr>
      <vt:lpstr>ניתוח אתר 49279 / מרחק מהאתר (סף קליטה 92- )</vt:lpstr>
      <vt:lpstr>ניתוח אתר 44670 / מרחק מהגבול (סף קליטה 92- )</vt:lpstr>
      <vt:lpstr>ניתוח אתר 44670 / מרחק מהאתר (סף קליטה 92- )</vt:lpstr>
      <vt:lpstr>ניתוח אתר 53029 / מרחק מהגבול (סף קליטה 92- )</vt:lpstr>
      <vt:lpstr>ניתוח אתר 53029 / מרחק מהאתר (סף קליטה 92- )</vt:lpstr>
      <vt:lpstr>ניתוח אתר 43067 / מרחק מהגבול (סף קליטה 92- )</vt:lpstr>
      <vt:lpstr>ניתוח אתר 43067 / מרחק מהאתר (סף קליטה 92- )</vt:lpstr>
      <vt:lpstr>ניתוח אתר 43059 / מרחק מהגבול (סף קליטה 92- )</vt:lpstr>
      <vt:lpstr>ניתוח אתר 43059 / מרחק מהאתר (סף קליטה 92- )</vt:lpstr>
      <vt:lpstr>ניתוח אתר 56059 / מרחק מהגבול (סף קליטה 92- )</vt:lpstr>
      <vt:lpstr>ניתוח אתר 56059 / מרחק מהאתר (סף קליטה 92- )</vt:lpstr>
      <vt:lpstr>ניתוח אתר 56076 / מרחק מהגבול (סף קליטה 92- )</vt:lpstr>
      <vt:lpstr>ניתוח אתר 56076 / מרחק מהאתר (סף קליטה 92- )</vt:lpstr>
      <vt:lpstr>ניתוח אתר 42617 / מרחק מהגבול (סף קליטה 92- )</vt:lpstr>
      <vt:lpstr>ניתוח אתר 42617 / מרחק מהאתר (סף קליטה 92- )</vt:lpstr>
      <vt:lpstr>ניתוח אתר 56128 / מרחק מהגבול (סף קליטה 92- )</vt:lpstr>
      <vt:lpstr>ניתוח אתר 56128 / מרחק מהאתר (סף קליטה 92- )</vt:lpstr>
      <vt:lpstr>ניתוח אתר 56038 / מרחק מהגבול (סף קליטה 92- )</vt:lpstr>
      <vt:lpstr>ניתוח אתר 56038 / מרחק מהאתר (סף קליטה 92- )</vt:lpstr>
      <vt:lpstr>ניתוח אתר 43567 / מרחק מהגבול (סף קליטה 92- )</vt:lpstr>
      <vt:lpstr>ניתוח אתר 43567 / מרחק מהאתר (סף קליטה 92- )</vt:lpstr>
      <vt:lpstr>ניתוח אתר 14108 / מרחק מהגבול (סף קליטה 92- )</vt:lpstr>
      <vt:lpstr>ניתוח אתר 14108 / מרחק מהאתר (סף קליטה 92- )</vt:lpstr>
      <vt:lpstr>ניתוח אתר 56129 / מרחק מהגבול (סף קליטה 92- )</vt:lpstr>
      <vt:lpstr>ניתוח אתר 56129 / מרחק מהאתר (סף קליטה 92- )</vt:lpstr>
      <vt:lpstr>ניתוח אתר 29228 / מרחק מהגבול (סף קליטה 92- )</vt:lpstr>
      <vt:lpstr>ניתוח אתר 29228 / מרחק מהאתר (סף קליטה 92- )</vt:lpstr>
      <vt:lpstr>ניתוח אתר 41958 / מרחק מהגבול (סף קליטה 92- )</vt:lpstr>
      <vt:lpstr>ניתוח אתר 41958 / מרחק מהאתר (סף קליטה 92- )</vt:lpstr>
      <vt:lpstr>סיכום חלק 1</vt:lpstr>
      <vt:lpstr>סיכום חלק 2</vt:lpstr>
      <vt:lpstr>סיכום חלק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ניתוח DT </dc:title>
  <dc:creator>ולד גסין</dc:creator>
  <cp:lastModifiedBy>ולד גסין</cp:lastModifiedBy>
  <cp:revision>22</cp:revision>
  <dcterms:created xsi:type="dcterms:W3CDTF">2021-03-22T11:17:42Z</dcterms:created>
  <dcterms:modified xsi:type="dcterms:W3CDTF">2021-03-22T14:00:49Z</dcterms:modified>
</cp:coreProperties>
</file>